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Montserrat Black"/>
      <p:bold r:id="rId35"/>
      <p:boldItalic r:id="rId36"/>
    </p:embeddedFont>
    <p:embeddedFont>
      <p:font typeface="Hind Siliguri Light"/>
      <p:regular r:id="rId37"/>
      <p:bold r:id="rId38"/>
    </p:embeddedFont>
    <p:embeddedFont>
      <p:font typeface="Helvetica Neue"/>
      <p:regular r:id="rId39"/>
      <p:bold r:id="rId40"/>
      <p:italic r:id="rId41"/>
      <p:boldItalic r:id="rId42"/>
    </p:embeddedFont>
    <p:embeddedFont>
      <p:font typeface="Montserrat ExtraBold"/>
      <p:bold r:id="rId43"/>
      <p:boldItalic r:id="rId44"/>
    </p:embeddedFont>
    <p:embeddedFont>
      <p:font typeface="Hind Siliguri Medium"/>
      <p:regular r:id="rId45"/>
      <p:bold r:id="rId46"/>
    </p:embeddedFont>
    <p:embeddedFont>
      <p:font typeface="Hind Siliguri"/>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28B8BA-BF16-4000-B070-39247B8B2C40}">
  <a:tblStyle styleId="{2B28B8BA-BF16-4000-B070-39247B8B2C40}" styleName="Table_0">
    <a:wholeTbl>
      <a:tcTxStyle b="off" i="off">
        <a:font>
          <a:latin typeface="Helvetica Neue Medium"/>
          <a:ea typeface="Helvetica Neue Medium"/>
          <a:cs typeface="Helvetica Neue Medium"/>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tcBdr>
      </a:tcStyle>
    </a:band1H>
    <a:band2H>
      <a:tcTxStyle/>
    </a:band2H>
    <a:band1V>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cBdr>
      </a:tcStyle>
    </a:band1V>
    <a:band2V>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rgbClr val="000000"/>
              </a:solidFill>
              <a:prstDash val="solid"/>
              <a:round/>
              <a:headEnd len="sm" w="sm" type="none"/>
              <a:tailEnd len="sm" w="sm" type="none"/>
            </a:ln>
          </a:top>
        </a:tcBdr>
      </a:tcStyle>
    </a:lastRow>
    <a:seCell>
      <a:tcTxStyle/>
    </a:seCell>
    <a:swCell>
      <a:tcTxStyle/>
    </a:swCell>
    <a:firstRow>
      <a:tcTxStyle b="on" i="off">
        <a:font>
          <a:latin typeface="Helvetica Neue Medium"/>
          <a:ea typeface="Helvetica Neue Medium"/>
          <a:cs typeface="Helvetica Neue Medium"/>
        </a:font>
        <a:srgbClr val="FFFFFF"/>
      </a:tcTxStyle>
      <a:tcStyle>
        <a:fill>
          <a:solidFill>
            <a:srgbClr val="000000"/>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4.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6.xml"/><Relationship Id="rId44" Type="http://schemas.openxmlformats.org/officeDocument/2006/relationships/font" Target="fonts/MontserratExtraBold-boldItalic.fntdata"/><Relationship Id="rId21" Type="http://schemas.openxmlformats.org/officeDocument/2006/relationships/slide" Target="slides/slide15.xml"/><Relationship Id="rId43" Type="http://schemas.openxmlformats.org/officeDocument/2006/relationships/font" Target="fonts/MontserratExtraBold-bold.fntdata"/><Relationship Id="rId24" Type="http://schemas.openxmlformats.org/officeDocument/2006/relationships/slide" Target="slides/slide18.xml"/><Relationship Id="rId46" Type="http://schemas.openxmlformats.org/officeDocument/2006/relationships/font" Target="fonts/HindSiliguriMedium-bold.fntdata"/><Relationship Id="rId23" Type="http://schemas.openxmlformats.org/officeDocument/2006/relationships/slide" Target="slides/slide17.xml"/><Relationship Id="rId45" Type="http://schemas.openxmlformats.org/officeDocument/2006/relationships/font" Target="fonts/HindSiliguri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HindSiliguri-bold.fntdata"/><Relationship Id="rId25" Type="http://schemas.openxmlformats.org/officeDocument/2006/relationships/slide" Target="slides/slide19.xml"/><Relationship Id="rId47" Type="http://schemas.openxmlformats.org/officeDocument/2006/relationships/font" Target="fonts/HindSiliguri-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Black-bold.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HindSiliguriLight-regular.fntdata"/><Relationship Id="rId14" Type="http://schemas.openxmlformats.org/officeDocument/2006/relationships/slide" Target="slides/slide8.xml"/><Relationship Id="rId36" Type="http://schemas.openxmlformats.org/officeDocument/2006/relationships/font" Target="fonts/MontserratBlack-boldItalic.fntdata"/><Relationship Id="rId17" Type="http://schemas.openxmlformats.org/officeDocument/2006/relationships/slide" Target="slides/slide11.xml"/><Relationship Id="rId39" Type="http://schemas.openxmlformats.org/officeDocument/2006/relationships/font" Target="fonts/HelveticaNeue-regular.fntdata"/><Relationship Id="rId16" Type="http://schemas.openxmlformats.org/officeDocument/2006/relationships/slide" Target="slides/slide10.xml"/><Relationship Id="rId38" Type="http://schemas.openxmlformats.org/officeDocument/2006/relationships/font" Target="fonts/HindSiliguriLigh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0bddd892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a0bddd892c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a0bddd892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1a0bddd892c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9814b32e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9814b32e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991ae21d2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1991ae21d28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a0bddd892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1a0bddd892c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a0bddd892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a0bddd892c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a0bddd892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a0bddd892c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a0bddd892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1a0bddd892c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a0bddd892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a0bddd892c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a0bddd892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1a0bddd892c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9814b32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9814b32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a0bddd892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a0bddd892c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a0bddd892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1a0bddd892c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a0bddd892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1a0bddd892c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9d13a063b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9d13a063b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9d13a063b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19d13a063b4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9d13a063b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19d13a063b4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9d13a063b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19d13a063b4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9d13a063b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9d13a063b4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423326349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14233263495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a0bddd89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a0bddd892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9814b32e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9814b32e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9105e32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99105e321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99105e321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199105e321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0bddd89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1a0bddd892c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0bddd892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a0bddd892c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0bddd892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a0bddd892c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1">
  <p:cSld name="Separata 0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53" name="Google Shape;53;p14"/>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 name="Google Shape;54;p14"/>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5" name="Google Shape;55;p14"/>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Blanca">
  <p:cSld name="1_Contenido Blanca">
    <p:spTree>
      <p:nvGrpSpPr>
        <p:cNvPr id="57" name="Shape 57"/>
        <p:cNvGrpSpPr/>
        <p:nvPr/>
      </p:nvGrpSpPr>
      <p:grpSpPr>
        <a:xfrm>
          <a:off x="0" y="0"/>
          <a:ext cx="0" cy="0"/>
          <a:chOff x="0" y="0"/>
          <a:chExt cx="0" cy="0"/>
        </a:xfrm>
      </p:grpSpPr>
      <p:sp>
        <p:nvSpPr>
          <p:cNvPr id="58" name="Google Shape;58;p15"/>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9" name="Google Shape;59;p15"/>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0000"/>
              </a:buClr>
              <a:buSzPts val="1900"/>
              <a:buFont typeface="Hind Siliguri Light"/>
              <a:buNone/>
              <a:defRPr b="1" i="0" sz="1500" u="none" cap="none" strike="noStrike">
                <a:solidFill>
                  <a:srgbClr val="000000"/>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 name="Google Shape;63;p16"/>
          <p:cNvSpPr txBox="1"/>
          <p:nvPr>
            <p:ph idx="1" type="body"/>
          </p:nvPr>
        </p:nvSpPr>
        <p:spPr>
          <a:xfrm>
            <a:off x="685800" y="2564529"/>
            <a:ext cx="8731406"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7000"/>
              <a:buFont typeface="Hind Siliguri"/>
              <a:buNone/>
              <a:defRPr b="1" i="0" sz="56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2" type="body"/>
          </p:nvPr>
        </p:nvSpPr>
        <p:spPr>
          <a:xfrm>
            <a:off x="685800" y="3813263"/>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7000"/>
              <a:buFont typeface="Hind Siliguri"/>
              <a:buNone/>
              <a:defRPr b="1" i="0" sz="56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65" name="Google Shape;65;p16"/>
          <p:cNvPicPr preferRelativeResize="0"/>
          <p:nvPr/>
        </p:nvPicPr>
        <p:blipFill rotWithShape="1">
          <a:blip r:embed="rId3">
            <a:alphaModFix/>
          </a:blip>
          <a:srcRect b="0" l="0" r="0" t="0"/>
          <a:stretch/>
        </p:blipFill>
        <p:spPr>
          <a:xfrm>
            <a:off x="685800" y="685800"/>
            <a:ext cx="1866436" cy="7338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2">
  <p:cSld name="Separata 0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68" name="Google Shape;68;p17"/>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69" name="Google Shape;69;p17"/>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0" name="Google Shape;70;p17"/>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1" name="Google Shape;71;p17"/>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2" name="Google Shape;72;p17"/>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3">
  <p:cSld name="Separata 03">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5" name="Google Shape;75;p18"/>
          <p:cNvSpPr/>
          <p:nvPr/>
        </p:nvSpPr>
        <p:spPr>
          <a:xfrm>
            <a:off x="0" y="2479418"/>
            <a:ext cx="9144000" cy="184666"/>
          </a:xfrm>
          <a:prstGeom prst="rect">
            <a:avLst/>
          </a:prstGeom>
          <a:solidFill>
            <a:schemeClr val="dk1">
              <a:alpha val="8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6" name="Google Shape;76;p18"/>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77" name="Google Shape;77;p18"/>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8" name="Google Shape;78;p18"/>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9" name="Google Shape;79;p18"/>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4">
  <p:cSld name="Separata 0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2" name="Google Shape;82;p19"/>
          <p:cNvSpPr/>
          <p:nvPr/>
        </p:nvSpPr>
        <p:spPr>
          <a:xfrm>
            <a:off x="0" y="2479418"/>
            <a:ext cx="9144000" cy="184666"/>
          </a:xfrm>
          <a:prstGeom prst="rect">
            <a:avLst/>
          </a:prstGeom>
          <a:solidFill>
            <a:schemeClr val="dk1">
              <a:alpha val="819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3" name="Google Shape;83;p19"/>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84" name="Google Shape;84;p19"/>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85" name="Google Shape;85;p19"/>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9"/>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5">
  <p:cSld name="Separata 0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9" name="Google Shape;89;p20"/>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90" name="Google Shape;90;p20"/>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91" name="Google Shape;91;p20"/>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2" name="Google Shape;92;p20"/>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0"/>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Negra">
  <p:cSld name="Contenido Negra">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1"/>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chemeClr val="lt1"/>
              </a:buClr>
              <a:buSzPts val="1900"/>
              <a:buFont typeface="Hind Siliguri Light"/>
              <a:buNone/>
              <a:defRPr b="1" i="0" sz="1500" u="none" cap="none" strike="noStrike">
                <a:solidFill>
                  <a:schemeClr val="lt1"/>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Negra">
  <p:cSld name="Foto Negra">
    <p:bg>
      <p:bgPr>
        <a:solidFill>
          <a:schemeClr val="dk1"/>
        </a:solidFill>
      </p:bgPr>
    </p:bg>
    <p:spTree>
      <p:nvGrpSpPr>
        <p:cNvPr id="97" name="Shape 97"/>
        <p:cNvGrpSpPr/>
        <p:nvPr/>
      </p:nvGrpSpPr>
      <p:grpSpPr>
        <a:xfrm>
          <a:off x="0" y="0"/>
          <a:ext cx="0" cy="0"/>
          <a:chOff x="0" y="0"/>
          <a:chExt cx="0" cy="0"/>
        </a:xfrm>
      </p:grpSpPr>
      <p:sp>
        <p:nvSpPr>
          <p:cNvPr id="98" name="Google Shape;98;p22"/>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99" name="Google Shape;99;p22"/>
          <p:cNvSpPr/>
          <p:nvPr>
            <p:ph idx="2" type="pic"/>
          </p:nvPr>
        </p:nvSpPr>
        <p:spPr>
          <a:xfrm>
            <a:off x="1973766" y="362440"/>
            <a:ext cx="6163837" cy="4418621"/>
          </a:xfrm>
          <a:prstGeom prst="rect">
            <a:avLst/>
          </a:prstGeom>
          <a:noFill/>
          <a:ln>
            <a:noFill/>
          </a:ln>
        </p:spPr>
      </p:sp>
      <p:sp>
        <p:nvSpPr>
          <p:cNvPr id="100" name="Google Shape;100;p22"/>
          <p:cNvSpPr txBox="1"/>
          <p:nvPr>
            <p:ph idx="1" type="body"/>
          </p:nvPr>
        </p:nvSpPr>
        <p:spPr>
          <a:xfrm>
            <a:off x="411361" y="2571750"/>
            <a:ext cx="1322785" cy="2209205"/>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2200"/>
              </a:spcBef>
              <a:spcAft>
                <a:spcPts val="0"/>
              </a:spcAft>
              <a:buClr>
                <a:schemeClr val="dk1"/>
              </a:buClr>
              <a:buSzPts val="1100"/>
              <a:buFont typeface="Helvetica Neue"/>
              <a:buNone/>
              <a:defRPr b="0" i="0" sz="9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Blanca">
  <p:cSld name="Contenido + Foto Blanca">
    <p:spTree>
      <p:nvGrpSpPr>
        <p:cNvPr id="101" name="Shape 101"/>
        <p:cNvGrpSpPr/>
        <p:nvPr/>
      </p:nvGrpSpPr>
      <p:grpSpPr>
        <a:xfrm>
          <a:off x="0" y="0"/>
          <a:ext cx="0" cy="0"/>
          <a:chOff x="0" y="0"/>
          <a:chExt cx="0" cy="0"/>
        </a:xfrm>
      </p:grpSpPr>
      <p:sp>
        <p:nvSpPr>
          <p:cNvPr id="102" name="Google Shape;102;p23"/>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3" name="Google Shape;103;p23"/>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Negra">
  <p:cSld name="Contenido + Foto Negra">
    <p:bg>
      <p:bgPr>
        <a:solidFill>
          <a:schemeClr val="dk1"/>
        </a:solidFill>
      </p:bgPr>
    </p:bg>
    <p:spTree>
      <p:nvGrpSpPr>
        <p:cNvPr id="104" name="Shape 104"/>
        <p:cNvGrpSpPr/>
        <p:nvPr/>
      </p:nvGrpSpPr>
      <p:grpSpPr>
        <a:xfrm>
          <a:off x="0" y="0"/>
          <a:ext cx="0" cy="0"/>
          <a:chOff x="0" y="0"/>
          <a:chExt cx="0" cy="0"/>
        </a:xfrm>
      </p:grpSpPr>
      <p:sp>
        <p:nvSpPr>
          <p:cNvPr id="105" name="Google Shape;105;p24"/>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6" name="Google Shape;106;p24"/>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cias">
  <p:cSld name="Gracias">
    <p:bg>
      <p:bgPr>
        <a:solidFill>
          <a:schemeClr val="dk1"/>
        </a:solidFill>
      </p:bgPr>
    </p:bg>
    <p:spTree>
      <p:nvGrpSpPr>
        <p:cNvPr id="107" name="Shape 107"/>
        <p:cNvGrpSpPr/>
        <p:nvPr/>
      </p:nvGrpSpPr>
      <p:grpSpPr>
        <a:xfrm>
          <a:off x="0" y="0"/>
          <a:ext cx="0" cy="0"/>
          <a:chOff x="0" y="0"/>
          <a:chExt cx="0" cy="0"/>
        </a:xfrm>
      </p:grpSpPr>
      <p:sp>
        <p:nvSpPr>
          <p:cNvPr id="108" name="Google Shape;108;p25"/>
          <p:cNvSpPr txBox="1"/>
          <p:nvPr/>
        </p:nvSpPr>
        <p:spPr>
          <a:xfrm>
            <a:off x="3679008" y="2263973"/>
            <a:ext cx="1785985" cy="615554"/>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s" sz="3800">
                <a:solidFill>
                  <a:schemeClr val="lt1"/>
                </a:solidFill>
                <a:latin typeface="Hind Siliguri Light"/>
                <a:ea typeface="Hind Siliguri Light"/>
                <a:cs typeface="Hind Siliguri Light"/>
                <a:sym typeface="Hind Siliguri Light"/>
              </a:rPr>
              <a:t>¡Gracias!</a:t>
            </a:r>
            <a:endParaRPr b="1" sz="3800">
              <a:solidFill>
                <a:schemeClr val="lt1"/>
              </a:solidFill>
              <a:latin typeface="Hind Siliguri Light"/>
              <a:ea typeface="Hind Siliguri Light"/>
              <a:cs typeface="Hind Siliguri Light"/>
              <a:sym typeface="Hind Siliguri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Cierre">
    <p:bg>
      <p:bgPr>
        <a:solidFill>
          <a:schemeClr val="dk1"/>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4.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5" name="Google Shape;11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6" name="Google Shape;116;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Google Shape;117;p2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Bloque 9</a:t>
            </a:r>
            <a:endParaRPr sz="3000">
              <a:solidFill>
                <a:srgbClr val="EFF1BF"/>
              </a:solidFill>
              <a:latin typeface="Montserrat ExtraBold"/>
              <a:ea typeface="Montserrat ExtraBold"/>
              <a:cs typeface="Montserrat ExtraBold"/>
              <a:sym typeface="Montserrat ExtraBold"/>
            </a:endParaRPr>
          </a:p>
        </p:txBody>
      </p:sp>
      <p:cxnSp>
        <p:nvCxnSpPr>
          <p:cNvPr id="118" name="Google Shape;118;p2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19" name="Google Shape;119;p2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20" name="Google Shape;120;p2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21" name="Google Shape;121;p27"/>
          <p:cNvSpPr txBox="1"/>
          <p:nvPr/>
        </p:nvSpPr>
        <p:spPr>
          <a:xfrm>
            <a:off x="311700" y="283192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200">
                <a:solidFill>
                  <a:srgbClr val="EFF1BF"/>
                </a:solidFill>
                <a:latin typeface="Montserrat ExtraBold"/>
                <a:ea typeface="Montserrat ExtraBold"/>
                <a:cs typeface="Montserrat ExtraBold"/>
                <a:sym typeface="Montserrat ExtraBold"/>
              </a:rPr>
              <a:t>Numpy</a:t>
            </a:r>
            <a:endParaRPr sz="2200">
              <a:solidFill>
                <a:srgbClr val="EFF1BF"/>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26" name="Google Shape;226;p3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27" name="Google Shape;227;p36"/>
          <p:cNvSpPr txBox="1"/>
          <p:nvPr/>
        </p:nvSpPr>
        <p:spPr>
          <a:xfrm>
            <a:off x="463500" y="1565425"/>
            <a:ext cx="7678500" cy="5004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Una característica muy útil de los ndarray es que es muy fácil obtener otro array con los elementos que cumplen una condición.</a:t>
            </a:r>
            <a:endParaRPr sz="1200">
              <a:solidFill>
                <a:srgbClr val="314899"/>
              </a:solidFill>
              <a:latin typeface="Hind Siliguri Light"/>
              <a:ea typeface="Hind Siliguri Light"/>
              <a:cs typeface="Hind Siliguri Light"/>
              <a:sym typeface="Hind Siliguri Light"/>
            </a:endParaRPr>
          </a:p>
        </p:txBody>
      </p:sp>
      <p:pic>
        <p:nvPicPr>
          <p:cNvPr id="228" name="Google Shape;228;p3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29" name="Google Shape;229;p3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30" name="Google Shape;230;p3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31" name="Google Shape;231;p3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32" name="Google Shape;232;p3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Filtrado</a:t>
            </a:r>
            <a:r>
              <a:rPr lang="es" sz="2200">
                <a:solidFill>
                  <a:srgbClr val="F04D93"/>
                </a:solidFill>
              </a:rPr>
              <a:t> de un </a:t>
            </a:r>
            <a:r>
              <a:rPr i="1" lang="es" sz="2200">
                <a:solidFill>
                  <a:srgbClr val="F04D93"/>
                </a:solidFill>
              </a:rPr>
              <a:t>ndarray</a:t>
            </a:r>
            <a:endParaRPr i="1" sz="2400">
              <a:latin typeface="Hind Siliguri Medium"/>
              <a:ea typeface="Hind Siliguri Medium"/>
              <a:cs typeface="Hind Siliguri Medium"/>
              <a:sym typeface="Hind Siliguri Medium"/>
            </a:endParaRPr>
          </a:p>
        </p:txBody>
      </p:sp>
      <p:pic>
        <p:nvPicPr>
          <p:cNvPr id="233" name="Google Shape;233;p36"/>
          <p:cNvPicPr preferRelativeResize="0"/>
          <p:nvPr/>
        </p:nvPicPr>
        <p:blipFill rotWithShape="1">
          <a:blip r:embed="rId6">
            <a:alphaModFix/>
          </a:blip>
          <a:srcRect b="0" l="0" r="0" t="0"/>
          <a:stretch/>
        </p:blipFill>
        <p:spPr>
          <a:xfrm>
            <a:off x="2093919" y="2520177"/>
            <a:ext cx="3035300" cy="1623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39" name="Google Shape;239;p3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40" name="Google Shape;240;p37"/>
          <p:cNvSpPr txBox="1"/>
          <p:nvPr/>
        </p:nvSpPr>
        <p:spPr>
          <a:xfrm>
            <a:off x="463500" y="1565425"/>
            <a:ext cx="33621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Existen dos formas de realizar operaciones matemáticas con ndarray: a nivel de elemento y a nivel de ndarray.</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Las operaciones a nivel de elemento operan los elementos que ocupan la misma posición en dos ndarray. Se necesitan, por tanto, dos arrays con las mismas dimensiones y el resultado es una ndarray de la misma dimensión.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Los operadores mamemáticos +, -, *, /, %, ** se utilizan para la realizar suma, resta, producto, cociente, resto y potencia a nivel de elemento.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241" name="Google Shape;241;p3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42" name="Google Shape;242;p3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43" name="Google Shape;243;p3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44" name="Google Shape;244;p3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45" name="Google Shape;245;p3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Operaciones matemáticos con</a:t>
            </a:r>
            <a:r>
              <a:rPr lang="es" sz="2200">
                <a:solidFill>
                  <a:srgbClr val="F04D93"/>
                </a:solidFill>
              </a:rPr>
              <a:t> </a:t>
            </a:r>
            <a:r>
              <a:rPr i="1" lang="es" sz="2200">
                <a:solidFill>
                  <a:srgbClr val="F04D93"/>
                </a:solidFill>
              </a:rPr>
              <a:t>ndarray</a:t>
            </a:r>
            <a:endParaRPr i="1" sz="2400">
              <a:latin typeface="Hind Siliguri Medium"/>
              <a:ea typeface="Hind Siliguri Medium"/>
              <a:cs typeface="Hind Siliguri Medium"/>
              <a:sym typeface="Hind Siliguri Medium"/>
            </a:endParaRPr>
          </a:p>
        </p:txBody>
      </p:sp>
      <p:pic>
        <p:nvPicPr>
          <p:cNvPr id="246" name="Google Shape;246;p37"/>
          <p:cNvPicPr preferRelativeResize="0"/>
          <p:nvPr/>
        </p:nvPicPr>
        <p:blipFill rotWithShape="1">
          <a:blip r:embed="rId6">
            <a:alphaModFix/>
          </a:blip>
          <a:srcRect b="0" l="0" r="0" t="0"/>
          <a:stretch/>
        </p:blipFill>
        <p:spPr>
          <a:xfrm>
            <a:off x="5337267" y="1530175"/>
            <a:ext cx="2772681" cy="24747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8"/>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252" name="Google Shape;252;p3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Álgebra matricial</a:t>
            </a:r>
            <a:endParaRPr sz="3000">
              <a:solidFill>
                <a:srgbClr val="EFF1BF"/>
              </a:solidFill>
              <a:latin typeface="Montserrat ExtraBold"/>
              <a:ea typeface="Montserrat ExtraBold"/>
              <a:cs typeface="Montserrat ExtraBold"/>
              <a:sym typeface="Montserrat ExtraBold"/>
            </a:endParaRPr>
          </a:p>
        </p:txBody>
      </p:sp>
      <p:cxnSp>
        <p:nvCxnSpPr>
          <p:cNvPr id="253" name="Google Shape;253;p38"/>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54" name="Google Shape;254;p3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55" name="Google Shape;255;p3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56" name="Google Shape;256;p3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3</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62" name="Google Shape;262;p3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63" name="Google Shape;263;p39"/>
          <p:cNvSpPr txBox="1"/>
          <p:nvPr/>
        </p:nvSpPr>
        <p:spPr>
          <a:xfrm>
            <a:off x="463500" y="15998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Para realizar el producto escalar de dos vectores se utiliza el operador @ o el método dot</a:t>
            </a:r>
            <a:endParaRPr b="1" sz="1200">
              <a:solidFill>
                <a:srgbClr val="314899"/>
              </a:solidFill>
              <a:latin typeface="Hind Siliguri"/>
              <a:ea typeface="Hind Siliguri"/>
              <a:cs typeface="Hind Siliguri"/>
              <a:sym typeface="Hind Siliguri"/>
            </a:endParaRPr>
          </a:p>
        </p:txBody>
      </p:sp>
      <p:pic>
        <p:nvPicPr>
          <p:cNvPr id="264" name="Google Shape;264;p3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65" name="Google Shape;265;p3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66" name="Google Shape;266;p3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67" name="Google Shape;267;p3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68" name="Google Shape;268;p3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Producto escalar de dos vectores</a:t>
            </a:r>
            <a:endParaRPr sz="2400">
              <a:latin typeface="Hind Siliguri Medium"/>
              <a:ea typeface="Hind Siliguri Medium"/>
              <a:cs typeface="Hind Siliguri Medium"/>
              <a:sym typeface="Hind Siliguri Medium"/>
            </a:endParaRPr>
          </a:p>
        </p:txBody>
      </p:sp>
      <p:pic>
        <p:nvPicPr>
          <p:cNvPr id="269" name="Google Shape;269;p39"/>
          <p:cNvPicPr preferRelativeResize="0"/>
          <p:nvPr/>
        </p:nvPicPr>
        <p:blipFill rotWithShape="1">
          <a:blip r:embed="rId6">
            <a:alphaModFix/>
          </a:blip>
          <a:srcRect b="0" l="0" r="0" t="0"/>
          <a:stretch/>
        </p:blipFill>
        <p:spPr>
          <a:xfrm>
            <a:off x="3077448" y="2378675"/>
            <a:ext cx="2587102" cy="1901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75" name="Google Shape;275;p4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76" name="Google Shape;276;p40"/>
          <p:cNvSpPr txBox="1"/>
          <p:nvPr/>
        </p:nvSpPr>
        <p:spPr>
          <a:xfrm>
            <a:off x="463500" y="15998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Para calcular el módulo de un vector se utiliza el método norm()</a:t>
            </a:r>
            <a:endParaRPr b="1" sz="1200">
              <a:solidFill>
                <a:srgbClr val="314899"/>
              </a:solidFill>
              <a:latin typeface="Hind Siliguri"/>
              <a:ea typeface="Hind Siliguri"/>
              <a:cs typeface="Hind Siliguri"/>
              <a:sym typeface="Hind Siliguri"/>
            </a:endParaRPr>
          </a:p>
        </p:txBody>
      </p:sp>
      <p:pic>
        <p:nvPicPr>
          <p:cNvPr id="277" name="Google Shape;277;p4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78" name="Google Shape;278;p4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79" name="Google Shape;279;p4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80" name="Google Shape;280;p4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81" name="Google Shape;281;p4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Módulo de un vector</a:t>
            </a:r>
            <a:endParaRPr sz="2400">
              <a:latin typeface="Hind Siliguri Medium"/>
              <a:ea typeface="Hind Siliguri Medium"/>
              <a:cs typeface="Hind Siliguri Medium"/>
              <a:sym typeface="Hind Siliguri Medium"/>
            </a:endParaRPr>
          </a:p>
        </p:txBody>
      </p:sp>
      <p:pic>
        <p:nvPicPr>
          <p:cNvPr id="282" name="Google Shape;282;p40"/>
          <p:cNvPicPr preferRelativeResize="0"/>
          <p:nvPr/>
        </p:nvPicPr>
        <p:blipFill rotWithShape="1">
          <a:blip r:embed="rId6">
            <a:alphaModFix/>
          </a:blip>
          <a:srcRect b="0" l="0" r="0" t="0"/>
          <a:stretch/>
        </p:blipFill>
        <p:spPr>
          <a:xfrm>
            <a:off x="2397187" y="2291499"/>
            <a:ext cx="4349625" cy="199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88" name="Google Shape;288;p4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89" name="Google Shape;289;p41"/>
          <p:cNvSpPr txBox="1"/>
          <p:nvPr/>
        </p:nvSpPr>
        <p:spPr>
          <a:xfrm>
            <a:off x="463500" y="15998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Para realizar el producto matricial se utiliza el mismo operador @ y método dot() que para el producto escalar de vectores:</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p:txBody>
      </p:sp>
      <p:pic>
        <p:nvPicPr>
          <p:cNvPr id="290" name="Google Shape;290;p4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91" name="Google Shape;291;p4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92" name="Google Shape;292;p4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93" name="Google Shape;293;p4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94" name="Google Shape;294;p4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Producto de dos matrices</a:t>
            </a:r>
            <a:endParaRPr sz="2400">
              <a:latin typeface="Hind Siliguri Medium"/>
              <a:ea typeface="Hind Siliguri Medium"/>
              <a:cs typeface="Hind Siliguri Medium"/>
              <a:sym typeface="Hind Siliguri Medium"/>
            </a:endParaRPr>
          </a:p>
        </p:txBody>
      </p:sp>
      <p:pic>
        <p:nvPicPr>
          <p:cNvPr id="295" name="Google Shape;295;p41"/>
          <p:cNvPicPr preferRelativeResize="0"/>
          <p:nvPr/>
        </p:nvPicPr>
        <p:blipFill rotWithShape="1">
          <a:blip r:embed="rId6">
            <a:alphaModFix/>
          </a:blip>
          <a:srcRect b="0" l="0" r="0" t="0"/>
          <a:stretch/>
        </p:blipFill>
        <p:spPr>
          <a:xfrm>
            <a:off x="3047151" y="1947289"/>
            <a:ext cx="2992100" cy="1876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01" name="Google Shape;301;p4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02" name="Google Shape;302;p42"/>
          <p:cNvSpPr txBox="1"/>
          <p:nvPr/>
        </p:nvSpPr>
        <p:spPr>
          <a:xfrm>
            <a:off x="463500" y="15998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Para trasponer una matriz se utiliza el método </a:t>
            </a:r>
            <a:r>
              <a:rPr i="1" lang="es" sz="1100">
                <a:solidFill>
                  <a:srgbClr val="314899"/>
                </a:solidFill>
                <a:latin typeface="Hind Siliguri Light"/>
                <a:ea typeface="Hind Siliguri Light"/>
                <a:cs typeface="Hind Siliguri Light"/>
                <a:sym typeface="Hind Siliguri Light"/>
              </a:rPr>
              <a:t>.T</a:t>
            </a:r>
            <a:endParaRPr i="1"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p:txBody>
      </p:sp>
      <p:pic>
        <p:nvPicPr>
          <p:cNvPr id="303" name="Google Shape;303;p4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04" name="Google Shape;304;p4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05" name="Google Shape;305;p4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06" name="Google Shape;306;p4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07" name="Google Shape;307;p4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Matriz traspuesta</a:t>
            </a:r>
            <a:endParaRPr sz="2400">
              <a:latin typeface="Hind Siliguri Medium"/>
              <a:ea typeface="Hind Siliguri Medium"/>
              <a:cs typeface="Hind Siliguri Medium"/>
              <a:sym typeface="Hind Siliguri Medium"/>
            </a:endParaRPr>
          </a:p>
        </p:txBody>
      </p:sp>
      <p:pic>
        <p:nvPicPr>
          <p:cNvPr id="308" name="Google Shape;308;p42"/>
          <p:cNvPicPr preferRelativeResize="0"/>
          <p:nvPr/>
        </p:nvPicPr>
        <p:blipFill rotWithShape="1">
          <a:blip r:embed="rId6">
            <a:alphaModFix/>
          </a:blip>
          <a:srcRect b="0" l="0" r="0" t="0"/>
          <a:stretch/>
        </p:blipFill>
        <p:spPr>
          <a:xfrm>
            <a:off x="2005476" y="1861451"/>
            <a:ext cx="4731025" cy="2148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14" name="Google Shape;314;p4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15" name="Google Shape;315;p43"/>
          <p:cNvSpPr txBox="1"/>
          <p:nvPr/>
        </p:nvSpPr>
        <p:spPr>
          <a:xfrm>
            <a:off x="463500" y="15998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La traza de una matriz cuadrada se calcula con el método </a:t>
            </a:r>
            <a:r>
              <a:rPr i="1" lang="es" sz="1100">
                <a:solidFill>
                  <a:srgbClr val="314899"/>
                </a:solidFill>
                <a:latin typeface="Hind Siliguri Light"/>
                <a:ea typeface="Hind Siliguri Light"/>
                <a:cs typeface="Hind Siliguri Light"/>
                <a:sym typeface="Hind Siliguri Light"/>
              </a:rPr>
              <a:t>trace()</a:t>
            </a:r>
            <a:endParaRPr i="1"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p:txBody>
      </p:sp>
      <p:pic>
        <p:nvPicPr>
          <p:cNvPr id="316" name="Google Shape;316;p4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17" name="Google Shape;317;p4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18" name="Google Shape;318;p4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19" name="Google Shape;319;p4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20" name="Google Shape;320;p4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Traza de una matriz</a:t>
            </a:r>
            <a:endParaRPr sz="2400">
              <a:latin typeface="Hind Siliguri Medium"/>
              <a:ea typeface="Hind Siliguri Medium"/>
              <a:cs typeface="Hind Siliguri Medium"/>
              <a:sym typeface="Hind Siliguri Medium"/>
            </a:endParaRPr>
          </a:p>
        </p:txBody>
      </p:sp>
      <p:pic>
        <p:nvPicPr>
          <p:cNvPr id="321" name="Google Shape;321;p43"/>
          <p:cNvPicPr preferRelativeResize="0"/>
          <p:nvPr/>
        </p:nvPicPr>
        <p:blipFill rotWithShape="1">
          <a:blip r:embed="rId6">
            <a:alphaModFix/>
          </a:blip>
          <a:srcRect b="0" l="0" r="0" t="0"/>
          <a:stretch/>
        </p:blipFill>
        <p:spPr>
          <a:xfrm>
            <a:off x="1322500" y="2252976"/>
            <a:ext cx="6441400" cy="1561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27" name="Google Shape;327;p4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28" name="Google Shape;328;p44"/>
          <p:cNvSpPr txBox="1"/>
          <p:nvPr/>
        </p:nvSpPr>
        <p:spPr>
          <a:xfrm>
            <a:off x="463500" y="29533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El determinante de una matriz cuadrada se calcula con el método </a:t>
            </a:r>
            <a:r>
              <a:rPr i="1" lang="es" sz="1100">
                <a:solidFill>
                  <a:srgbClr val="314899"/>
                </a:solidFill>
                <a:latin typeface="Hind Siliguri Light"/>
                <a:ea typeface="Hind Siliguri Light"/>
                <a:cs typeface="Hind Siliguri Light"/>
                <a:sym typeface="Hind Siliguri Light"/>
              </a:rPr>
              <a:t>det()</a:t>
            </a:r>
            <a:endParaRPr i="1"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p:txBody>
      </p:sp>
      <p:pic>
        <p:nvPicPr>
          <p:cNvPr id="329" name="Google Shape;329;p4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30" name="Google Shape;330;p4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31" name="Google Shape;331;p4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32" name="Google Shape;332;p4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33" name="Google Shape;333;p4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Determinante de una matriz</a:t>
            </a:r>
            <a:endParaRPr sz="2400">
              <a:latin typeface="Hind Siliguri Medium"/>
              <a:ea typeface="Hind Siliguri Medium"/>
              <a:cs typeface="Hind Siliguri Medium"/>
              <a:sym typeface="Hind Siliguri Medium"/>
            </a:endParaRPr>
          </a:p>
        </p:txBody>
      </p:sp>
      <p:pic>
        <p:nvPicPr>
          <p:cNvPr id="334" name="Google Shape;334;p44"/>
          <p:cNvPicPr preferRelativeResize="0"/>
          <p:nvPr/>
        </p:nvPicPr>
        <p:blipFill rotWithShape="1">
          <a:blip r:embed="rId6">
            <a:alphaModFix/>
          </a:blip>
          <a:srcRect b="0" l="0" r="0" t="0"/>
          <a:stretch/>
        </p:blipFill>
        <p:spPr>
          <a:xfrm>
            <a:off x="1999514" y="2259663"/>
            <a:ext cx="4742975" cy="1251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40" name="Google Shape;340;p4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41" name="Google Shape;341;p45"/>
          <p:cNvSpPr txBox="1"/>
          <p:nvPr/>
        </p:nvSpPr>
        <p:spPr>
          <a:xfrm>
            <a:off x="463500" y="29533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La inversa de una matriz se calcula con la función </a:t>
            </a:r>
            <a:r>
              <a:rPr i="1" lang="es" sz="1100">
                <a:solidFill>
                  <a:srgbClr val="314899"/>
                </a:solidFill>
                <a:latin typeface="Hind Siliguri Light"/>
                <a:ea typeface="Hind Siliguri Light"/>
                <a:cs typeface="Hind Siliguri Light"/>
                <a:sym typeface="Hind Siliguri Light"/>
              </a:rPr>
              <a:t>inv()</a:t>
            </a:r>
            <a:endParaRPr i="1"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p:txBody>
      </p:sp>
      <p:pic>
        <p:nvPicPr>
          <p:cNvPr id="342" name="Google Shape;342;p4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43" name="Google Shape;343;p4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44" name="Google Shape;344;p4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45" name="Google Shape;345;p4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46" name="Google Shape;346;p4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Matriz inversa</a:t>
            </a:r>
            <a:endParaRPr sz="2400">
              <a:latin typeface="Hind Siliguri Medium"/>
              <a:ea typeface="Hind Siliguri Medium"/>
              <a:cs typeface="Hind Siliguri Medium"/>
              <a:sym typeface="Hind Siliguri Medium"/>
            </a:endParaRPr>
          </a:p>
        </p:txBody>
      </p:sp>
      <p:pic>
        <p:nvPicPr>
          <p:cNvPr id="347" name="Google Shape;347;p45"/>
          <p:cNvPicPr preferRelativeResize="0"/>
          <p:nvPr/>
        </p:nvPicPr>
        <p:blipFill rotWithShape="1">
          <a:blip r:embed="rId6">
            <a:alphaModFix/>
          </a:blip>
          <a:srcRect b="0" l="0" r="0" t="0"/>
          <a:stretch/>
        </p:blipFill>
        <p:spPr>
          <a:xfrm>
            <a:off x="1854301" y="2362124"/>
            <a:ext cx="5033403" cy="15838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8"/>
          <p:cNvPicPr preferRelativeResize="0"/>
          <p:nvPr/>
        </p:nvPicPr>
        <p:blipFill rotWithShape="1">
          <a:blip r:embed="rId3">
            <a:alphaModFix/>
          </a:blip>
          <a:srcRect b="10265" l="0" r="0" t="0"/>
          <a:stretch/>
        </p:blipFill>
        <p:spPr>
          <a:xfrm flipH="1">
            <a:off x="0" y="0"/>
            <a:ext cx="9144000" cy="5143499"/>
          </a:xfrm>
          <a:prstGeom prst="rect">
            <a:avLst/>
          </a:prstGeom>
          <a:noFill/>
          <a:ln>
            <a:noFill/>
          </a:ln>
        </p:spPr>
      </p:pic>
      <p:sp>
        <p:nvSpPr>
          <p:cNvPr id="127" name="Google Shape;127;p2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Introducción</a:t>
            </a:r>
            <a:endParaRPr sz="3000">
              <a:solidFill>
                <a:srgbClr val="EFF1BF"/>
              </a:solidFill>
              <a:latin typeface="Montserrat ExtraBold"/>
              <a:ea typeface="Montserrat ExtraBold"/>
              <a:cs typeface="Montserrat ExtraBold"/>
              <a:sym typeface="Montserrat ExtraBold"/>
            </a:endParaRPr>
          </a:p>
        </p:txBody>
      </p:sp>
      <p:cxnSp>
        <p:nvCxnSpPr>
          <p:cNvPr id="128" name="Google Shape;128;p28"/>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29" name="Google Shape;129;p2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30" name="Google Shape;130;p2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31" name="Google Shape;131;p2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1</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53" name="Google Shape;353;p4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54" name="Google Shape;354;p46"/>
          <p:cNvSpPr txBox="1"/>
          <p:nvPr/>
        </p:nvSpPr>
        <p:spPr>
          <a:xfrm>
            <a:off x="463500" y="29533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Los autovalores de una matriz cuadrada se calculan con </a:t>
            </a:r>
            <a:r>
              <a:rPr i="1" lang="es" sz="1100">
                <a:solidFill>
                  <a:srgbClr val="314899"/>
                </a:solidFill>
                <a:latin typeface="Hind Siliguri Light"/>
                <a:ea typeface="Hind Siliguri Light"/>
                <a:cs typeface="Hind Siliguri Light"/>
                <a:sym typeface="Hind Siliguri Light"/>
              </a:rPr>
              <a:t>eigvals()</a:t>
            </a:r>
            <a:endParaRPr i="1"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p:txBody>
      </p:sp>
      <p:pic>
        <p:nvPicPr>
          <p:cNvPr id="355" name="Google Shape;355;p4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56" name="Google Shape;356;p4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57" name="Google Shape;357;p4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58" name="Google Shape;358;p4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59" name="Google Shape;359;p4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Autovalores de una matriz</a:t>
            </a:r>
            <a:endParaRPr sz="2400">
              <a:latin typeface="Hind Siliguri Medium"/>
              <a:ea typeface="Hind Siliguri Medium"/>
              <a:cs typeface="Hind Siliguri Medium"/>
              <a:sym typeface="Hind Siliguri Medium"/>
            </a:endParaRPr>
          </a:p>
        </p:txBody>
      </p:sp>
      <p:pic>
        <p:nvPicPr>
          <p:cNvPr id="360" name="Google Shape;360;p46"/>
          <p:cNvPicPr preferRelativeResize="0"/>
          <p:nvPr/>
        </p:nvPicPr>
        <p:blipFill rotWithShape="1">
          <a:blip r:embed="rId6">
            <a:alphaModFix/>
          </a:blip>
          <a:srcRect b="0" l="0" r="0" t="0"/>
          <a:stretch/>
        </p:blipFill>
        <p:spPr>
          <a:xfrm>
            <a:off x="1717325" y="2489375"/>
            <a:ext cx="5307350" cy="1321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66" name="Google Shape;366;p4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67" name="Google Shape;367;p47"/>
          <p:cNvSpPr txBox="1"/>
          <p:nvPr/>
        </p:nvSpPr>
        <p:spPr>
          <a:xfrm>
            <a:off x="463500" y="29533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Los autovectores de una matriz cuadrada se calculan con la función </a:t>
            </a:r>
            <a:r>
              <a:rPr i="1" lang="es" sz="1100">
                <a:solidFill>
                  <a:srgbClr val="314899"/>
                </a:solidFill>
                <a:latin typeface="Hind Siliguri Light"/>
                <a:ea typeface="Hind Siliguri Light"/>
                <a:cs typeface="Hind Siliguri Light"/>
                <a:sym typeface="Hind Siliguri Light"/>
              </a:rPr>
              <a:t>eig()</a:t>
            </a:r>
            <a:endParaRPr i="1"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p:txBody>
      </p:sp>
      <p:pic>
        <p:nvPicPr>
          <p:cNvPr id="368" name="Google Shape;368;p4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69" name="Google Shape;369;p4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70" name="Google Shape;370;p4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71" name="Google Shape;371;p4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72" name="Google Shape;372;p4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Autovectores de una matriz</a:t>
            </a:r>
            <a:endParaRPr sz="2400">
              <a:latin typeface="Hind Siliguri Medium"/>
              <a:ea typeface="Hind Siliguri Medium"/>
              <a:cs typeface="Hind Siliguri Medium"/>
              <a:sym typeface="Hind Siliguri Medium"/>
            </a:endParaRPr>
          </a:p>
        </p:txBody>
      </p:sp>
      <p:pic>
        <p:nvPicPr>
          <p:cNvPr id="373" name="Google Shape;373;p47"/>
          <p:cNvPicPr preferRelativeResize="0"/>
          <p:nvPr/>
        </p:nvPicPr>
        <p:blipFill rotWithShape="1">
          <a:blip r:embed="rId6">
            <a:alphaModFix/>
          </a:blip>
          <a:srcRect b="0" l="0" r="0" t="0"/>
          <a:stretch/>
        </p:blipFill>
        <p:spPr>
          <a:xfrm>
            <a:off x="542552" y="1965696"/>
            <a:ext cx="8058900" cy="1285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79" name="Google Shape;379;p4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80" name="Google Shape;380;p48"/>
          <p:cNvSpPr txBox="1"/>
          <p:nvPr/>
        </p:nvSpPr>
        <p:spPr>
          <a:xfrm>
            <a:off x="463500" y="29533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Para resolver un sistema de ecuaciones lineales se utiliza la función solve() devuelve la solución del sistema de ecuaciones lineales con los coeficientes de la matriz a y los términos independientes de la matriz b </a:t>
            </a:r>
            <a:endParaRPr i="1"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p:txBody>
      </p:sp>
      <p:pic>
        <p:nvPicPr>
          <p:cNvPr id="381" name="Google Shape;381;p4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82" name="Google Shape;382;p4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83" name="Google Shape;383;p4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84" name="Google Shape;384;p4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85" name="Google Shape;385;p4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Solución de un sistema de ecuaciones</a:t>
            </a:r>
            <a:endParaRPr sz="2400">
              <a:latin typeface="Hind Siliguri Medium"/>
              <a:ea typeface="Hind Siliguri Medium"/>
              <a:cs typeface="Hind Siliguri Medium"/>
              <a:sym typeface="Hind Siliguri Medium"/>
            </a:endParaRPr>
          </a:p>
        </p:txBody>
      </p:sp>
      <p:pic>
        <p:nvPicPr>
          <p:cNvPr id="386" name="Google Shape;386;p48"/>
          <p:cNvPicPr preferRelativeResize="0"/>
          <p:nvPr/>
        </p:nvPicPr>
        <p:blipFill rotWithShape="1">
          <a:blip r:embed="rId6">
            <a:alphaModFix/>
          </a:blip>
          <a:srcRect b="0" l="0" r="0" t="0"/>
          <a:stretch/>
        </p:blipFill>
        <p:spPr>
          <a:xfrm>
            <a:off x="2018062" y="2102937"/>
            <a:ext cx="4342875" cy="2078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49"/>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392" name="Google Shape;392;p49"/>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EFF1BF"/>
                </a:solidFill>
                <a:latin typeface="Montserrat ExtraBold"/>
                <a:ea typeface="Montserrat ExtraBold"/>
                <a:cs typeface="Montserrat ExtraBold"/>
                <a:sym typeface="Montserrat ExtraBold"/>
              </a:rPr>
              <a:t>¡A practicar!</a:t>
            </a:r>
            <a:endParaRPr sz="3000">
              <a:solidFill>
                <a:srgbClr val="EFF1BF"/>
              </a:solidFill>
              <a:latin typeface="Montserrat ExtraBold"/>
              <a:ea typeface="Montserrat ExtraBold"/>
              <a:cs typeface="Montserrat ExtraBold"/>
              <a:sym typeface="Montserrat ExtraBold"/>
            </a:endParaRPr>
          </a:p>
        </p:txBody>
      </p:sp>
      <p:cxnSp>
        <p:nvCxnSpPr>
          <p:cNvPr id="393" name="Google Shape;393;p49"/>
          <p:cNvCxnSpPr/>
          <p:nvPr/>
        </p:nvCxnSpPr>
        <p:spPr>
          <a:xfrm>
            <a:off x="2755650"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394" name="Google Shape;394;p49"/>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395" name="Google Shape;395;p49"/>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5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01" name="Google Shape;401;p5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02" name="Google Shape;402;p5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03" name="Google Shape;403;p5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04" name="Google Shape;404;p5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05" name="Google Shape;405;p5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06" name="Google Shape;406;p5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a:t>
            </a:r>
            <a:r>
              <a:rPr i="1" lang="es" sz="2200">
                <a:solidFill>
                  <a:srgbClr val="F04D93"/>
                </a:solidFill>
              </a:rPr>
              <a:t>ndarray</a:t>
            </a:r>
            <a:endParaRPr i="1" sz="2400">
              <a:latin typeface="Hind Siliguri Medium"/>
              <a:ea typeface="Hind Siliguri Medium"/>
              <a:cs typeface="Hind Siliguri Medium"/>
              <a:sym typeface="Hind Siliguri Medium"/>
            </a:endParaRPr>
          </a:p>
        </p:txBody>
      </p:sp>
      <p:sp>
        <p:nvSpPr>
          <p:cNvPr id="407" name="Google Shape;407;p50"/>
          <p:cNvSpPr txBox="1"/>
          <p:nvPr/>
        </p:nvSpPr>
        <p:spPr>
          <a:xfrm>
            <a:off x="463500" y="2033909"/>
            <a:ext cx="7857300" cy="19035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 ndarray de una dimensión con los valores 5,8 y 9.</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su tamaño.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el </a:t>
            </a:r>
            <a:r>
              <a:rPr i="1" lang="es" sz="1300">
                <a:solidFill>
                  <a:srgbClr val="314899"/>
                </a:solidFill>
                <a:latin typeface="Hind Siliguri"/>
                <a:ea typeface="Hind Siliguri"/>
                <a:cs typeface="Hind Siliguri"/>
                <a:sym typeface="Hind Siliguri"/>
              </a:rPr>
              <a:t>dtype</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 </a:t>
            </a:r>
            <a:r>
              <a:rPr i="1" lang="es" sz="1300">
                <a:solidFill>
                  <a:srgbClr val="314899"/>
                </a:solidFill>
                <a:latin typeface="Hind Siliguri"/>
                <a:ea typeface="Hind Siliguri"/>
                <a:cs typeface="Hind Siliguri"/>
                <a:sym typeface="Hind Siliguri"/>
              </a:rPr>
              <a:t>ndarray</a:t>
            </a:r>
            <a:r>
              <a:rPr lang="es" sz="1300">
                <a:solidFill>
                  <a:srgbClr val="314899"/>
                </a:solidFill>
                <a:latin typeface="Hind Siliguri"/>
                <a:ea typeface="Hind Siliguri"/>
                <a:cs typeface="Hind Siliguri"/>
                <a:sym typeface="Hind Siliguri"/>
              </a:rPr>
              <a:t> con tres dimensiones y de tipo float usando como valores 5,8 y 9.</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tres </a:t>
            </a:r>
            <a:r>
              <a:rPr i="1" lang="es" sz="1300">
                <a:solidFill>
                  <a:srgbClr val="314899"/>
                </a:solidFill>
                <a:latin typeface="Hind Siliguri"/>
                <a:ea typeface="Hind Siliguri"/>
                <a:cs typeface="Hind Siliguri"/>
                <a:sym typeface="Hind Siliguri"/>
              </a:rPr>
              <a:t>ndarray</a:t>
            </a:r>
            <a:r>
              <a:rPr lang="es" sz="1300">
                <a:solidFill>
                  <a:srgbClr val="314899"/>
                </a:solidFill>
                <a:latin typeface="Hind Siliguri"/>
                <a:ea typeface="Hind Siliguri"/>
                <a:cs typeface="Hind Siliguri"/>
                <a:sym typeface="Hind Siliguri"/>
              </a:rPr>
              <a:t> el primer con ceros, el segundo con unos y el último con todo vacío. Todos ellos de una dimensión con tres columnas.</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13" name="Google Shape;413;p5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14" name="Google Shape;414;p5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15" name="Google Shape;415;p5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16" name="Google Shape;416;p5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17" name="Google Shape;417;p5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18" name="Google Shape;418;p5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Operaciones básicas con ndarray</a:t>
            </a:r>
            <a:endParaRPr sz="2400">
              <a:latin typeface="Hind Siliguri Medium"/>
              <a:ea typeface="Hind Siliguri Medium"/>
              <a:cs typeface="Hind Siliguri Medium"/>
              <a:sym typeface="Hind Siliguri Medium"/>
            </a:endParaRPr>
          </a:p>
        </p:txBody>
      </p:sp>
      <p:sp>
        <p:nvSpPr>
          <p:cNvPr id="419" name="Google Shape;419;p51"/>
          <p:cNvSpPr txBox="1"/>
          <p:nvPr/>
        </p:nvSpPr>
        <p:spPr>
          <a:xfrm>
            <a:off x="463500" y="2033909"/>
            <a:ext cx="7857300" cy="13032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 </a:t>
            </a:r>
            <a:r>
              <a:rPr i="1" lang="es" sz="1300">
                <a:solidFill>
                  <a:srgbClr val="314899"/>
                </a:solidFill>
                <a:latin typeface="Hind Siliguri"/>
                <a:ea typeface="Hind Siliguri"/>
                <a:cs typeface="Hind Siliguri"/>
                <a:sym typeface="Hind Siliguri"/>
              </a:rPr>
              <a:t>ndarray </a:t>
            </a:r>
            <a:r>
              <a:rPr lang="es" sz="1300">
                <a:solidFill>
                  <a:srgbClr val="314899"/>
                </a:solidFill>
                <a:latin typeface="Hind Siliguri"/>
                <a:ea typeface="Hind Siliguri"/>
                <a:cs typeface="Hind Siliguri"/>
                <a:sym typeface="Hind Siliguri"/>
              </a:rPr>
              <a:t>con dos filas y dos columnas con los valores [1,2] y [3,6].</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otro </a:t>
            </a:r>
            <a:r>
              <a:rPr i="1" lang="es" sz="1300">
                <a:solidFill>
                  <a:srgbClr val="314899"/>
                </a:solidFill>
                <a:latin typeface="Hind Siliguri"/>
                <a:ea typeface="Hind Siliguri"/>
                <a:cs typeface="Hind Siliguri"/>
                <a:sym typeface="Hind Siliguri"/>
              </a:rPr>
              <a:t>ndarray</a:t>
            </a:r>
            <a:r>
              <a:rPr lang="es" sz="1300">
                <a:solidFill>
                  <a:srgbClr val="314899"/>
                </a:solidFill>
                <a:latin typeface="Hind Siliguri"/>
                <a:ea typeface="Hind Siliguri"/>
                <a:cs typeface="Hind Siliguri"/>
                <a:sym typeface="Hind Siliguri"/>
              </a:rPr>
              <a:t> con dos filas y dos columnas con los valores [6,6] y [7,7].</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Multiplica el </a:t>
            </a:r>
            <a:r>
              <a:rPr i="1" lang="es" sz="1300">
                <a:solidFill>
                  <a:srgbClr val="314899"/>
                </a:solidFill>
                <a:latin typeface="Hind Siliguri"/>
                <a:ea typeface="Hind Siliguri"/>
                <a:cs typeface="Hind Siliguri"/>
                <a:sym typeface="Hind Siliguri"/>
              </a:rPr>
              <a:t>ndarray</a:t>
            </a:r>
            <a:r>
              <a:rPr lang="es" sz="1300">
                <a:solidFill>
                  <a:srgbClr val="314899"/>
                </a:solidFill>
                <a:latin typeface="Hind Siliguri"/>
                <a:ea typeface="Hind Siliguri"/>
                <a:cs typeface="Hind Siliguri"/>
                <a:sym typeface="Hind Siliguri"/>
              </a:rPr>
              <a:t> del Ejercicio 1 con el del Ejercicio 2 y almacénalo en otra variable.</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Suma el </a:t>
            </a:r>
            <a:r>
              <a:rPr i="1" lang="es" sz="1300">
                <a:solidFill>
                  <a:srgbClr val="314899"/>
                </a:solidFill>
                <a:latin typeface="Hind Siliguri"/>
                <a:ea typeface="Hind Siliguri"/>
                <a:cs typeface="Hind Siliguri"/>
                <a:sym typeface="Hind Siliguri"/>
              </a:rPr>
              <a:t>ndarray</a:t>
            </a:r>
            <a:r>
              <a:rPr lang="es" sz="1300">
                <a:solidFill>
                  <a:srgbClr val="314899"/>
                </a:solidFill>
                <a:latin typeface="Hind Siliguri"/>
                <a:ea typeface="Hind Siliguri"/>
                <a:cs typeface="Hind Siliguri"/>
                <a:sym typeface="Hind Siliguri"/>
              </a:rPr>
              <a:t> del Ejercicio 1 con el del Ejercicio 2.</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Suma 999 a cada elemento del </a:t>
            </a:r>
            <a:r>
              <a:rPr i="1" lang="es" sz="1300">
                <a:solidFill>
                  <a:srgbClr val="314899"/>
                </a:solidFill>
                <a:latin typeface="Hind Siliguri"/>
                <a:ea typeface="Hind Siliguri"/>
                <a:cs typeface="Hind Siliguri"/>
                <a:sym typeface="Hind Siliguri"/>
              </a:rPr>
              <a:t>ndarray</a:t>
            </a:r>
            <a:r>
              <a:rPr lang="es" sz="1300">
                <a:solidFill>
                  <a:srgbClr val="314899"/>
                </a:solidFill>
                <a:latin typeface="Hind Siliguri"/>
                <a:ea typeface="Hind Siliguri"/>
                <a:cs typeface="Hind Siliguri"/>
                <a:sym typeface="Hind Siliguri"/>
              </a:rPr>
              <a:t> del Ejercicio 1.</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25" name="Google Shape;425;p5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26" name="Google Shape;426;p5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27" name="Google Shape;427;p5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28" name="Google Shape;428;p5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29" name="Google Shape;429;p5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30" name="Google Shape;430;p5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indexación y </a:t>
            </a:r>
            <a:r>
              <a:rPr i="1" lang="es" sz="2200">
                <a:solidFill>
                  <a:srgbClr val="F04D93"/>
                </a:solidFill>
              </a:rPr>
              <a:t>slicing</a:t>
            </a:r>
            <a:endParaRPr i="1" sz="2400">
              <a:latin typeface="Hind Siliguri Medium"/>
              <a:ea typeface="Hind Siliguri Medium"/>
              <a:cs typeface="Hind Siliguri Medium"/>
              <a:sym typeface="Hind Siliguri Medium"/>
            </a:endParaRPr>
          </a:p>
        </p:txBody>
      </p:sp>
      <p:sp>
        <p:nvSpPr>
          <p:cNvPr id="431" name="Google Shape;431;p52"/>
          <p:cNvSpPr txBox="1"/>
          <p:nvPr/>
        </p:nvSpPr>
        <p:spPr>
          <a:xfrm>
            <a:off x="463500" y="1791709"/>
            <a:ext cx="7857300" cy="21036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 ndarray de una dimensión con los valores 100, 1, 1001 y 123.</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los valores desde el primer elemento hasta el cuarto incluido.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el valor de la primera posición.</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 </a:t>
            </a:r>
            <a:r>
              <a:rPr i="1" lang="es" sz="1300">
                <a:solidFill>
                  <a:srgbClr val="314899"/>
                </a:solidFill>
                <a:latin typeface="Hind Siliguri"/>
                <a:ea typeface="Hind Siliguri"/>
                <a:cs typeface="Hind Siliguri"/>
                <a:sym typeface="Hind Siliguri"/>
              </a:rPr>
              <a:t>ndarray</a:t>
            </a:r>
            <a:r>
              <a:rPr lang="es" sz="1300">
                <a:solidFill>
                  <a:srgbClr val="314899"/>
                </a:solidFill>
                <a:latin typeface="Hind Siliguri"/>
                <a:ea typeface="Hind Siliguri"/>
                <a:cs typeface="Hind Siliguri"/>
                <a:sym typeface="Hind Siliguri"/>
              </a:rPr>
              <a:t> con dos filas y cuatro columnas con los valores [1,1,1,1] y [2,2,2,2].</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los dos primeros valores.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el valor de la primera fila y primera columna.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los valores que sean mayores que 1.</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37" name="Google Shape;437;p5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38" name="Google Shape;438;p5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39" name="Google Shape;439;p5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40" name="Google Shape;440;p5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41" name="Google Shape;441;p5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42" name="Google Shape;442;p5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de funciones y métodos</a:t>
            </a:r>
            <a:endParaRPr sz="2400">
              <a:latin typeface="Hind Siliguri Medium"/>
              <a:ea typeface="Hind Siliguri Medium"/>
              <a:cs typeface="Hind Siliguri Medium"/>
              <a:sym typeface="Hind Siliguri Medium"/>
            </a:endParaRPr>
          </a:p>
        </p:txBody>
      </p:sp>
      <p:sp>
        <p:nvSpPr>
          <p:cNvPr id="443" name="Google Shape;443;p53"/>
          <p:cNvSpPr txBox="1"/>
          <p:nvPr/>
        </p:nvSpPr>
        <p:spPr>
          <a:xfrm>
            <a:off x="463500" y="1791709"/>
            <a:ext cx="7857300" cy="21036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Defina un </a:t>
            </a:r>
            <a:r>
              <a:rPr i="1" lang="es" sz="1300">
                <a:solidFill>
                  <a:srgbClr val="314899"/>
                </a:solidFill>
                <a:latin typeface="Hind Siliguri"/>
                <a:ea typeface="Hind Siliguri"/>
                <a:cs typeface="Hind Siliguri"/>
                <a:sym typeface="Hind Siliguri"/>
              </a:rPr>
              <a:t>ndarray</a:t>
            </a:r>
            <a:r>
              <a:rPr lang="es" sz="1300">
                <a:solidFill>
                  <a:srgbClr val="314899"/>
                </a:solidFill>
                <a:latin typeface="Hind Siliguri"/>
                <a:ea typeface="Hind Siliguri"/>
                <a:cs typeface="Hind Siliguri"/>
                <a:sym typeface="Hind Siliguri"/>
              </a:rPr>
              <a:t> de una dimensión con los valores 100, 999, 998, 997 y 997.</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Encuentra dónde está 997.</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Modifica todos los valores menores de 999 a 9999.</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Obtén los valores únicos del ndarray.</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Devuelve </a:t>
            </a:r>
            <a:r>
              <a:rPr i="1" lang="es" sz="1300">
                <a:solidFill>
                  <a:srgbClr val="314899"/>
                </a:solidFill>
                <a:latin typeface="Hind Siliguri"/>
                <a:ea typeface="Hind Siliguri"/>
                <a:cs typeface="Hind Siliguri"/>
                <a:sym typeface="Hind Siliguri"/>
              </a:rPr>
              <a:t>True</a:t>
            </a:r>
            <a:r>
              <a:rPr lang="es" sz="1300">
                <a:solidFill>
                  <a:srgbClr val="314899"/>
                </a:solidFill>
                <a:latin typeface="Hind Siliguri"/>
                <a:ea typeface="Hind Siliguri"/>
                <a:cs typeface="Hind Siliguri"/>
                <a:sym typeface="Hind Siliguri"/>
              </a:rPr>
              <a:t> si todos los valores son mayores que 1000.</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Devuelve </a:t>
            </a:r>
            <a:r>
              <a:rPr i="1" lang="es" sz="1300">
                <a:solidFill>
                  <a:srgbClr val="314899"/>
                </a:solidFill>
                <a:latin typeface="Hind Siliguri"/>
                <a:ea typeface="Hind Siliguri"/>
                <a:cs typeface="Hind Siliguri"/>
                <a:sym typeface="Hind Siliguri"/>
              </a:rPr>
              <a:t>True</a:t>
            </a:r>
            <a:r>
              <a:rPr lang="es" sz="1300">
                <a:solidFill>
                  <a:srgbClr val="314899"/>
                </a:solidFill>
                <a:latin typeface="Hind Siliguri"/>
                <a:ea typeface="Hind Siliguri"/>
                <a:cs typeface="Hind Siliguri"/>
                <a:sym typeface="Hind Siliguri"/>
              </a:rPr>
              <a:t> si algún valor es mayor que 1000.</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Ordena el array en orden ascendente.</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4"/>
          <p:cNvPicPr preferRelativeResize="0"/>
          <p:nvPr/>
        </p:nvPicPr>
        <p:blipFill>
          <a:blip r:embed="rId3">
            <a:alphaModFix/>
          </a:blip>
          <a:stretch>
            <a:fillRect/>
          </a:stretch>
        </p:blipFill>
        <p:spPr>
          <a:xfrm>
            <a:off x="0" y="0"/>
            <a:ext cx="9143990" cy="5143500"/>
          </a:xfrm>
          <a:prstGeom prst="rect">
            <a:avLst/>
          </a:prstGeom>
          <a:noFill/>
          <a:ln>
            <a:noFill/>
          </a:ln>
        </p:spPr>
      </p:pic>
      <p:pic>
        <p:nvPicPr>
          <p:cNvPr id="449" name="Google Shape;449;p54"/>
          <p:cNvPicPr preferRelativeResize="0"/>
          <p:nvPr/>
        </p:nvPicPr>
        <p:blipFill>
          <a:blip r:embed="rId4">
            <a:alphaModFix/>
          </a:blip>
          <a:stretch>
            <a:fillRect/>
          </a:stretch>
        </p:blipFill>
        <p:spPr>
          <a:xfrm>
            <a:off x="3868400" y="2018350"/>
            <a:ext cx="1407176" cy="646575"/>
          </a:xfrm>
          <a:prstGeom prst="rect">
            <a:avLst/>
          </a:prstGeom>
          <a:noFill/>
          <a:ln>
            <a:noFill/>
          </a:ln>
        </p:spPr>
      </p:pic>
      <p:sp>
        <p:nvSpPr>
          <p:cNvPr id="450" name="Google Shape;450;p54"/>
          <p:cNvSpPr txBox="1"/>
          <p:nvPr/>
        </p:nvSpPr>
        <p:spPr>
          <a:xfrm>
            <a:off x="1364850" y="4554625"/>
            <a:ext cx="64143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37" name="Google Shape;137;p2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38" name="Google Shape;138;p29"/>
          <p:cNvSpPr txBox="1"/>
          <p:nvPr/>
        </p:nvSpPr>
        <p:spPr>
          <a:xfrm>
            <a:off x="463500" y="1098725"/>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NumPy es una librería de Python especializada en el cálculo numérico y el análisis de datos, especialmente para un gran volumen de datos.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Incorpora una clase llamada ndarray que permite representar colecciones de datos de un mismo tipo en varias dimensiones, y funciones muy eficientes para su manipulación.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La ventaja de Numpy frente a las listas predefinidas en Python es que el procesamiento de los ndarray se realiza mucho más rápido (hasta 50 veces más) que las listas, lo cual la hace ideal para el procesamiento de vectores y matrices de grandes dimensiones.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139" name="Google Shape;139;p2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40" name="Google Shape;140;p2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41" name="Google Shape;141;p2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42" name="Google Shape;142;p2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43" name="Google Shape;143;p2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sp>
        <p:nvSpPr>
          <p:cNvPr id="144" name="Google Shape;144;p29"/>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https://youtu.be/scdPgYQT4ME </a:t>
            </a:r>
            <a:endParaRPr sz="100">
              <a:solidFill>
                <a:srgbClr val="00B2A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30"/>
          <p:cNvPicPr preferRelativeResize="0"/>
          <p:nvPr/>
        </p:nvPicPr>
        <p:blipFill rotWithShape="1">
          <a:blip r:embed="rId3">
            <a:alphaModFix/>
          </a:blip>
          <a:srcRect b="2638" l="0" r="0" t="7627"/>
          <a:stretch/>
        </p:blipFill>
        <p:spPr>
          <a:xfrm>
            <a:off x="0" y="0"/>
            <a:ext cx="9144000" cy="5143499"/>
          </a:xfrm>
          <a:prstGeom prst="rect">
            <a:avLst/>
          </a:prstGeom>
          <a:noFill/>
          <a:ln>
            <a:noFill/>
          </a:ln>
        </p:spPr>
      </p:pic>
      <p:sp>
        <p:nvSpPr>
          <p:cNvPr id="150" name="Google Shape;150;p30"/>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Clase ndarray</a:t>
            </a:r>
            <a:endParaRPr sz="3000">
              <a:solidFill>
                <a:srgbClr val="EFF1BF"/>
              </a:solidFill>
              <a:latin typeface="Montserrat ExtraBold"/>
              <a:ea typeface="Montserrat ExtraBold"/>
              <a:cs typeface="Montserrat ExtraBold"/>
              <a:sym typeface="Montserrat ExtraBold"/>
            </a:endParaRPr>
          </a:p>
        </p:txBody>
      </p:sp>
      <p:cxnSp>
        <p:nvCxnSpPr>
          <p:cNvPr id="151" name="Google Shape;151;p30"/>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52" name="Google Shape;152;p30"/>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53" name="Google Shape;153;p30"/>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54" name="Google Shape;154;p30"/>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2</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60" name="Google Shape;160;p3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61" name="Google Shape;161;p31"/>
          <p:cNvSpPr txBox="1"/>
          <p:nvPr/>
        </p:nvSpPr>
        <p:spPr>
          <a:xfrm>
            <a:off x="463500" y="1565425"/>
            <a:ext cx="33621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Un ndarray es una estructura de datos de un mismo tipo organizada en forma de tabla o cuadrícula de distintas dimensiones.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Las dimensiones de un </a:t>
            </a:r>
            <a:r>
              <a:rPr i="1" lang="es" sz="1200">
                <a:solidFill>
                  <a:srgbClr val="314899"/>
                </a:solidFill>
                <a:latin typeface="Hind Siliguri Light"/>
                <a:ea typeface="Hind Siliguri Light"/>
                <a:cs typeface="Hind Siliguri Light"/>
                <a:sym typeface="Hind Siliguri Light"/>
              </a:rPr>
              <a:t>ndarray</a:t>
            </a:r>
            <a:r>
              <a:rPr lang="es" sz="1200">
                <a:solidFill>
                  <a:srgbClr val="314899"/>
                </a:solidFill>
                <a:latin typeface="Hind Siliguri Light"/>
                <a:ea typeface="Hind Siliguri Light"/>
                <a:cs typeface="Hind Siliguri Light"/>
                <a:sym typeface="Hind Siliguri Light"/>
              </a:rPr>
              <a:t> también se conocen como ejes.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162" name="Google Shape;162;p3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63" name="Google Shape;163;p3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64" name="Google Shape;164;p3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65" name="Google Shape;165;p3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66" name="Google Shape;166;p3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Clase </a:t>
            </a:r>
            <a:r>
              <a:rPr i="1" lang="es" sz="2200">
                <a:solidFill>
                  <a:srgbClr val="F04D93"/>
                </a:solidFill>
              </a:rPr>
              <a:t>ndarray</a:t>
            </a:r>
            <a:endParaRPr i="1" sz="2400">
              <a:latin typeface="Hind Siliguri Medium"/>
              <a:ea typeface="Hind Siliguri Medium"/>
              <a:cs typeface="Hind Siliguri Medium"/>
              <a:sym typeface="Hind Siliguri Medium"/>
            </a:endParaRPr>
          </a:p>
        </p:txBody>
      </p:sp>
      <p:pic>
        <p:nvPicPr>
          <p:cNvPr descr="Arrays" id="167" name="Google Shape;167;p31"/>
          <p:cNvPicPr preferRelativeResize="0"/>
          <p:nvPr/>
        </p:nvPicPr>
        <p:blipFill rotWithShape="1">
          <a:blip r:embed="rId6">
            <a:alphaModFix/>
          </a:blip>
          <a:srcRect b="0" l="0" r="0" t="0"/>
          <a:stretch/>
        </p:blipFill>
        <p:spPr>
          <a:xfrm>
            <a:off x="4412560" y="1782700"/>
            <a:ext cx="3950715" cy="22058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73" name="Google Shape;173;p3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74" name="Google Shape;174;p32"/>
          <p:cNvSpPr txBox="1"/>
          <p:nvPr/>
        </p:nvSpPr>
        <p:spPr>
          <a:xfrm>
            <a:off x="463500" y="129583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Los objetos ndarray de Numpy tienen las siguientes características:</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Tipo </a:t>
            </a:r>
            <a:r>
              <a:rPr b="1" lang="es" sz="1200">
                <a:solidFill>
                  <a:srgbClr val="314899"/>
                </a:solidFill>
                <a:latin typeface="Hind Siliguri"/>
                <a:ea typeface="Hind Siliguri"/>
                <a:cs typeface="Hind Siliguri"/>
                <a:sym typeface="Hind Siliguri"/>
              </a:rPr>
              <a:t>estático y homogéneo</a:t>
            </a:r>
            <a:endParaRPr b="1" sz="1200">
              <a:solidFill>
                <a:srgbClr val="314899"/>
              </a:solidFill>
              <a:latin typeface="Hind Siliguri"/>
              <a:ea typeface="Hind Siliguri"/>
              <a:cs typeface="Hind Siliguri"/>
              <a:sym typeface="Hind Siliguri"/>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Eficientes para el uso de la memoria</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Eficiencia en funciones matemáticas complejas y costosas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La sintaxis para crear un ndarray es: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dónde su dimensión dependerá del valor del parámetro recibido.</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Para una lista de valores se crea un array de una dimensión, también conocido como vector.</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Para una lista de listas de valores se crea un array de dos dimensiones, también conocido como matriz.</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Para una lista de listas de listas de valores se crea un array de tres dimensiones, también conocido como cubo.</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Y así sucesivamente. No hay límite en el número de dimensiones del array más allá de la memoria disponible en el sistema.</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175" name="Google Shape;175;p3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76" name="Google Shape;176;p3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77" name="Google Shape;177;p3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78" name="Google Shape;178;p3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79" name="Google Shape;179;p3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Creación de un </a:t>
            </a:r>
            <a:r>
              <a:rPr i="1" lang="es" sz="2200">
                <a:solidFill>
                  <a:srgbClr val="F04D93"/>
                </a:solidFill>
              </a:rPr>
              <a:t>ndarray</a:t>
            </a:r>
            <a:endParaRPr i="1" sz="2400">
              <a:latin typeface="Hind Siliguri Medium"/>
              <a:ea typeface="Hind Siliguri Medium"/>
              <a:cs typeface="Hind Siliguri Medium"/>
              <a:sym typeface="Hind Siliguri Medium"/>
            </a:endParaRPr>
          </a:p>
        </p:txBody>
      </p:sp>
      <p:sp>
        <p:nvSpPr>
          <p:cNvPr id="180" name="Google Shape;180;p32"/>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https://youtu.be/WLX5QPYmB0k </a:t>
            </a:r>
            <a:endParaRPr sz="100">
              <a:solidFill>
                <a:srgbClr val="00B2AD"/>
              </a:solidFill>
            </a:endParaRPr>
          </a:p>
        </p:txBody>
      </p:sp>
      <p:pic>
        <p:nvPicPr>
          <p:cNvPr id="181" name="Google Shape;181;p32"/>
          <p:cNvPicPr preferRelativeResize="0"/>
          <p:nvPr/>
        </p:nvPicPr>
        <p:blipFill rotWithShape="1">
          <a:blip r:embed="rId6">
            <a:alphaModFix/>
          </a:blip>
          <a:srcRect b="0" l="0" r="0" t="0"/>
          <a:stretch/>
        </p:blipFill>
        <p:spPr>
          <a:xfrm>
            <a:off x="463500" y="2247273"/>
            <a:ext cx="2856275" cy="514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87" name="Google Shape;187;p3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88" name="Google Shape;188;p3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89" name="Google Shape;189;p3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90" name="Google Shape;190;p3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91" name="Google Shape;191;p3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92" name="Google Shape;192;p3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Algunas funciones para generar un </a:t>
            </a:r>
            <a:r>
              <a:rPr i="1" lang="es" sz="2200">
                <a:solidFill>
                  <a:srgbClr val="F04D93"/>
                </a:solidFill>
              </a:rPr>
              <a:t>ndarray</a:t>
            </a:r>
            <a:endParaRPr i="1" sz="2400">
              <a:latin typeface="Hind Siliguri Medium"/>
              <a:ea typeface="Hind Siliguri Medium"/>
              <a:cs typeface="Hind Siliguri Medium"/>
              <a:sym typeface="Hind Siliguri Medium"/>
            </a:endParaRPr>
          </a:p>
        </p:txBody>
      </p:sp>
      <p:pic>
        <p:nvPicPr>
          <p:cNvPr id="193" name="Google Shape;193;p33"/>
          <p:cNvPicPr preferRelativeResize="0"/>
          <p:nvPr/>
        </p:nvPicPr>
        <p:blipFill rotWithShape="1">
          <a:blip r:embed="rId6">
            <a:alphaModFix/>
          </a:blip>
          <a:srcRect b="0" l="0" r="0" t="0"/>
          <a:stretch/>
        </p:blipFill>
        <p:spPr>
          <a:xfrm>
            <a:off x="2261249" y="3697818"/>
            <a:ext cx="2269815" cy="922901"/>
          </a:xfrm>
          <a:prstGeom prst="rect">
            <a:avLst/>
          </a:prstGeom>
          <a:noFill/>
          <a:ln>
            <a:noFill/>
          </a:ln>
        </p:spPr>
      </p:pic>
      <p:pic>
        <p:nvPicPr>
          <p:cNvPr id="194" name="Google Shape;194;p33"/>
          <p:cNvPicPr preferRelativeResize="0"/>
          <p:nvPr/>
        </p:nvPicPr>
        <p:blipFill rotWithShape="1">
          <a:blip r:embed="rId7">
            <a:alphaModFix/>
          </a:blip>
          <a:srcRect b="0" l="0" r="0" t="0"/>
          <a:stretch/>
        </p:blipFill>
        <p:spPr>
          <a:xfrm>
            <a:off x="5365523" y="3555650"/>
            <a:ext cx="1163223" cy="1330675"/>
          </a:xfrm>
          <a:prstGeom prst="rect">
            <a:avLst/>
          </a:prstGeom>
          <a:noFill/>
          <a:ln>
            <a:noFill/>
          </a:ln>
        </p:spPr>
      </p:pic>
      <p:graphicFrame>
        <p:nvGraphicFramePr>
          <p:cNvPr id="195" name="Google Shape;195;p33"/>
          <p:cNvGraphicFramePr/>
          <p:nvPr/>
        </p:nvGraphicFramePr>
        <p:xfrm>
          <a:off x="825470" y="1036521"/>
          <a:ext cx="3000000" cy="3000000"/>
        </p:xfrm>
        <a:graphic>
          <a:graphicData uri="http://schemas.openxmlformats.org/drawingml/2006/table">
            <a:tbl>
              <a:tblPr bandRow="1" firstRow="1">
                <a:noFill/>
                <a:tableStyleId>{2B28B8BA-BF16-4000-B070-39247B8B2C40}</a:tableStyleId>
              </a:tblPr>
              <a:tblGrid>
                <a:gridCol w="1634500"/>
                <a:gridCol w="5203600"/>
              </a:tblGrid>
              <a:tr h="246425">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800" u="none" cap="none" strike="noStrike">
                          <a:latin typeface="Hind Siliguri"/>
                          <a:ea typeface="Hind Siliguri"/>
                          <a:cs typeface="Hind Siliguri"/>
                          <a:sym typeface="Hind Siliguri"/>
                        </a:rPr>
                        <a:t>Método</a:t>
                      </a:r>
                      <a:endParaRPr b="0" sz="8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800" u="none" cap="none" strike="noStrike">
                          <a:latin typeface="Hind Siliguri"/>
                          <a:ea typeface="Hind Siliguri"/>
                          <a:cs typeface="Hind Siliguri"/>
                          <a:sym typeface="Hind Siliguri"/>
                        </a:rPr>
                        <a:t>Descripción</a:t>
                      </a:r>
                      <a:endParaRPr b="0" sz="800">
                        <a:latin typeface="Hind Siliguri"/>
                        <a:ea typeface="Hind Siliguri"/>
                        <a:cs typeface="Hind Siliguri"/>
                        <a:sym typeface="Hind Siliguri"/>
                      </a:endParaRPr>
                    </a:p>
                  </a:txBody>
                  <a:tcPr marT="45725" marB="45725" marR="91450" marL="91450"/>
                </a:tc>
              </a:tr>
              <a:tr h="2633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empty()</a:t>
                      </a:r>
                      <a:endParaRPr sz="8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Crea y devuelve una referencia a un array vacío con las dimensiones especificadas en la tupla</a:t>
                      </a:r>
                      <a:endParaRPr sz="800">
                        <a:latin typeface="Hind Siliguri"/>
                        <a:ea typeface="Hind Siliguri"/>
                        <a:cs typeface="Hind Siliguri"/>
                        <a:sym typeface="Hind Siliguri"/>
                      </a:endParaRPr>
                    </a:p>
                  </a:txBody>
                  <a:tcPr marT="45725" marB="45725" marR="91450" marL="91450"/>
                </a:tc>
              </a:tr>
              <a:tr h="246425">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zeros()</a:t>
                      </a:r>
                      <a:endParaRPr sz="8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Crea un array con las dimensiones indicadas cuyos valores son todos cero</a:t>
                      </a:r>
                      <a:endParaRPr sz="800">
                        <a:latin typeface="Hind Siliguri"/>
                        <a:ea typeface="Hind Siliguri"/>
                        <a:cs typeface="Hind Siliguri"/>
                        <a:sym typeface="Hind Siliguri"/>
                      </a:endParaRPr>
                    </a:p>
                  </a:txBody>
                  <a:tcPr marT="45725" marB="45725" marR="91450" marL="91450"/>
                </a:tc>
              </a:tr>
              <a:tr h="246425">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ones()</a:t>
                      </a:r>
                      <a:endParaRPr sz="8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Crea un array con las dimensiones indicadas cuyos valores son todos uno</a:t>
                      </a:r>
                      <a:endParaRPr sz="800">
                        <a:latin typeface="Hind Siliguri"/>
                        <a:ea typeface="Hind Siliguri"/>
                        <a:cs typeface="Hind Siliguri"/>
                        <a:sym typeface="Hind Siliguri"/>
                      </a:endParaRPr>
                    </a:p>
                  </a:txBody>
                  <a:tcPr marT="45725" marB="45725" marR="91450" marL="91450"/>
                </a:tc>
              </a:tr>
              <a:tr h="246425">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full()</a:t>
                      </a:r>
                      <a:endParaRPr sz="8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Crea un array con las dimensiones indicadas cuyo valores son todos lo indicado</a:t>
                      </a:r>
                      <a:endParaRPr sz="800">
                        <a:latin typeface="Hind Siliguri"/>
                        <a:ea typeface="Hind Siliguri"/>
                        <a:cs typeface="Hind Siliguri"/>
                        <a:sym typeface="Hind Siliguri"/>
                      </a:endParaRPr>
                    </a:p>
                  </a:txBody>
                  <a:tcPr marT="45725" marB="45725" marR="91450" marL="91450"/>
                </a:tc>
              </a:tr>
              <a:tr h="246425">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identity()</a:t>
                      </a:r>
                      <a:endParaRPr sz="8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Crea referencia a la matriz identidad de dimensión </a:t>
                      </a:r>
                      <a:r>
                        <a:rPr i="1" lang="es" sz="800" u="none" cap="none" strike="noStrike">
                          <a:latin typeface="Hind Siliguri"/>
                          <a:ea typeface="Hind Siliguri"/>
                          <a:cs typeface="Hind Siliguri"/>
                          <a:sym typeface="Hind Siliguri"/>
                        </a:rPr>
                        <a:t>n</a:t>
                      </a:r>
                      <a:endParaRPr sz="800" u="none" cap="none" strike="noStrike">
                        <a:latin typeface="Hind Siliguri"/>
                        <a:ea typeface="Hind Siliguri"/>
                        <a:cs typeface="Hind Siliguri"/>
                        <a:sym typeface="Hind Siliguri"/>
                      </a:endParaRPr>
                    </a:p>
                  </a:txBody>
                  <a:tcPr marT="45725" marB="45725" marR="91450" marL="91450"/>
                </a:tc>
              </a:tr>
              <a:tr h="2633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arange()</a:t>
                      </a:r>
                      <a:endParaRPr sz="8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Crea un array de una dimensión cuyos elementos son la secuencia desde inicio hasta fin tomando valores cada salto</a:t>
                      </a:r>
                      <a:endParaRPr sz="800">
                        <a:latin typeface="Hind Siliguri"/>
                        <a:ea typeface="Hind Siliguri"/>
                        <a:cs typeface="Hind Siliguri"/>
                        <a:sym typeface="Hind Siliguri"/>
                      </a:endParaRPr>
                    </a:p>
                  </a:txBody>
                  <a:tcPr marT="45725" marB="45725" marR="91450" marL="91450"/>
                </a:tc>
              </a:tr>
              <a:tr h="2633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linspace()</a:t>
                      </a:r>
                      <a:endParaRPr sz="8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Crea un array de una dimensión cuyos elementos son la secuencia de n valores equidistantes desde inicio hasta fin.</a:t>
                      </a:r>
                      <a:endParaRPr sz="800">
                        <a:latin typeface="Hind Siliguri"/>
                        <a:ea typeface="Hind Siliguri"/>
                        <a:cs typeface="Hind Siliguri"/>
                        <a:sym typeface="Hind Siliguri"/>
                      </a:endParaRPr>
                    </a:p>
                  </a:txBody>
                  <a:tcPr marT="45725" marB="45725" marR="91450" marL="91450"/>
                </a:tc>
              </a:tr>
              <a:tr h="2633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random().random()</a:t>
                      </a:r>
                      <a:endParaRPr sz="8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800" u="none" cap="none" strike="noStrike">
                          <a:latin typeface="Hind Siliguri"/>
                          <a:ea typeface="Hind Siliguri"/>
                          <a:cs typeface="Hind Siliguri"/>
                          <a:sym typeface="Hind Siliguri"/>
                        </a:rPr>
                        <a:t>Crea un array con las dimensiones especificadas en la tupla dimensiones cuyos elementos son aleatorios.</a:t>
                      </a:r>
                      <a:endParaRPr sz="800">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01" name="Google Shape;201;p3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02" name="Google Shape;202;p3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03" name="Google Shape;203;p3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04" name="Google Shape;204;p3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05" name="Google Shape;205;p3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06" name="Google Shape;206;p3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Atributos de</a:t>
            </a:r>
            <a:r>
              <a:rPr lang="es" sz="2200">
                <a:solidFill>
                  <a:srgbClr val="F04D93"/>
                </a:solidFill>
              </a:rPr>
              <a:t> un </a:t>
            </a:r>
            <a:r>
              <a:rPr i="1" lang="es" sz="2200">
                <a:solidFill>
                  <a:srgbClr val="F04D93"/>
                </a:solidFill>
              </a:rPr>
              <a:t>ndarray</a:t>
            </a:r>
            <a:endParaRPr i="1" sz="2400">
              <a:latin typeface="Hind Siliguri Medium"/>
              <a:ea typeface="Hind Siliguri Medium"/>
              <a:cs typeface="Hind Siliguri Medium"/>
              <a:sym typeface="Hind Siliguri Medium"/>
            </a:endParaRPr>
          </a:p>
        </p:txBody>
      </p:sp>
      <p:graphicFrame>
        <p:nvGraphicFramePr>
          <p:cNvPr id="207" name="Google Shape;207;p34"/>
          <p:cNvGraphicFramePr/>
          <p:nvPr/>
        </p:nvGraphicFramePr>
        <p:xfrm>
          <a:off x="506460" y="1958493"/>
          <a:ext cx="3000000" cy="3000000"/>
        </p:xfrm>
        <a:graphic>
          <a:graphicData uri="http://schemas.openxmlformats.org/drawingml/2006/table">
            <a:tbl>
              <a:tblPr bandRow="1" firstRow="1">
                <a:noFill/>
                <a:tableStyleId>{2B28B8BA-BF16-4000-B070-39247B8B2C40}</a:tableStyleId>
              </a:tblPr>
              <a:tblGrid>
                <a:gridCol w="1999575"/>
                <a:gridCol w="6131525"/>
              </a:tblGrid>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000" u="none" cap="none" strike="noStrike">
                          <a:latin typeface="Hind Siliguri"/>
                          <a:ea typeface="Hind Siliguri"/>
                          <a:cs typeface="Hind Siliguri"/>
                          <a:sym typeface="Hind Siliguri"/>
                        </a:rPr>
                        <a:t>Atributo</a:t>
                      </a:r>
                      <a:endParaRPr b="0"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000" u="none" cap="none" strike="noStrike">
                          <a:latin typeface="Hind Siliguri"/>
                          <a:ea typeface="Hind Siliguri"/>
                          <a:cs typeface="Hind Siliguri"/>
                          <a:sym typeface="Hind Siliguri"/>
                        </a:rPr>
                        <a:t>Descripción</a:t>
                      </a:r>
                      <a:endParaRPr b="0" sz="10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.ndim</a:t>
                      </a:r>
                      <a:endParaRPr sz="10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Número de dimensiones del </a:t>
                      </a:r>
                      <a:r>
                        <a:rPr i="1" lang="es" sz="1000" u="none" cap="none" strike="noStrike">
                          <a:latin typeface="Hind Siliguri"/>
                          <a:ea typeface="Hind Siliguri"/>
                          <a:cs typeface="Hind Siliguri"/>
                          <a:sym typeface="Hind Siliguri"/>
                        </a:rPr>
                        <a:t>array</a:t>
                      </a:r>
                      <a:endParaRPr sz="1000" u="none" cap="none" strike="noStrike">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.shape</a:t>
                      </a:r>
                      <a:endParaRPr sz="10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Tupla con las dimensiones del </a:t>
                      </a:r>
                      <a:r>
                        <a:rPr i="1" lang="es" sz="1000" u="none" cap="none" strike="noStrike">
                          <a:latin typeface="Hind Siliguri"/>
                          <a:ea typeface="Hind Siliguri"/>
                          <a:cs typeface="Hind Siliguri"/>
                          <a:sym typeface="Hind Siliguri"/>
                        </a:rPr>
                        <a:t>array</a:t>
                      </a:r>
                      <a:endParaRPr sz="1000" u="none" cap="none" strike="noStrike">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.size</a:t>
                      </a:r>
                      <a:endParaRPr sz="10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Número de elementos del </a:t>
                      </a:r>
                      <a:r>
                        <a:rPr i="1" lang="es" sz="1000" u="none" cap="none" strike="noStrike">
                          <a:latin typeface="Hind Siliguri"/>
                          <a:ea typeface="Hind Siliguri"/>
                          <a:cs typeface="Hind Siliguri"/>
                          <a:sym typeface="Hind Siliguri"/>
                        </a:rPr>
                        <a:t>array</a:t>
                      </a:r>
                      <a:endParaRPr sz="1000" u="none" cap="none" strike="noStrike">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.dtype</a:t>
                      </a:r>
                      <a:endParaRPr sz="10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Tipo de datos de los elementos del </a:t>
                      </a:r>
                      <a:r>
                        <a:rPr i="1" lang="es" sz="1000" u="none" cap="none" strike="noStrike">
                          <a:latin typeface="Hind Siliguri"/>
                          <a:ea typeface="Hind Siliguri"/>
                          <a:cs typeface="Hind Siliguri"/>
                          <a:sym typeface="Hind Siliguri"/>
                        </a:rPr>
                        <a:t>array</a:t>
                      </a:r>
                      <a:endParaRPr sz="1000" u="none" cap="none" strike="noStrike">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13" name="Google Shape;213;p3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14" name="Google Shape;214;p35"/>
          <p:cNvSpPr txBox="1"/>
          <p:nvPr/>
        </p:nvSpPr>
        <p:spPr>
          <a:xfrm>
            <a:off x="463500" y="1565425"/>
            <a:ext cx="33621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acceder a los elementos contenidos en un ndarray se usan índices al igual que para acceder a los elementos de una lista, pero indicando los índices de cada dimensión separados por comas.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Al igual que para listas, los índices de cada dimensión comienzan en 0.</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También es posible obtener subarrays con el operador dos puntos : indicando el índice inicial y el siguiente al final para cada dimensión, de nuevo separados por comas.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215" name="Google Shape;215;p3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16" name="Google Shape;216;p3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17" name="Google Shape;217;p3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18" name="Google Shape;218;p3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19" name="Google Shape;219;p3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Acceso a los elementos de un</a:t>
            </a:r>
            <a:r>
              <a:rPr lang="es" sz="2200">
                <a:solidFill>
                  <a:srgbClr val="F04D93"/>
                </a:solidFill>
              </a:rPr>
              <a:t> </a:t>
            </a:r>
            <a:r>
              <a:rPr i="1" lang="es" sz="2200">
                <a:solidFill>
                  <a:srgbClr val="F04D93"/>
                </a:solidFill>
              </a:rPr>
              <a:t>ndarray</a:t>
            </a:r>
            <a:endParaRPr i="1" sz="2400">
              <a:latin typeface="Hind Siliguri Medium"/>
              <a:ea typeface="Hind Siliguri Medium"/>
              <a:cs typeface="Hind Siliguri Medium"/>
              <a:sym typeface="Hind Siliguri Medium"/>
            </a:endParaRPr>
          </a:p>
        </p:txBody>
      </p:sp>
      <p:pic>
        <p:nvPicPr>
          <p:cNvPr id="220" name="Google Shape;220;p35"/>
          <p:cNvPicPr preferRelativeResize="0"/>
          <p:nvPr/>
        </p:nvPicPr>
        <p:blipFill rotWithShape="1">
          <a:blip r:embed="rId6">
            <a:alphaModFix/>
          </a:blip>
          <a:srcRect b="0" l="0" r="0" t="0"/>
          <a:stretch/>
        </p:blipFill>
        <p:spPr>
          <a:xfrm>
            <a:off x="4964589" y="1666249"/>
            <a:ext cx="3526811" cy="2179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